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32"/>
  </p:notesMasterIdLst>
  <p:sldIdLst>
    <p:sldId id="259" r:id="rId6"/>
    <p:sldId id="262" r:id="rId7"/>
    <p:sldId id="264" r:id="rId8"/>
    <p:sldId id="459" r:id="rId9"/>
    <p:sldId id="266" r:id="rId10"/>
    <p:sldId id="480" r:id="rId11"/>
    <p:sldId id="422" r:id="rId12"/>
    <p:sldId id="522" r:id="rId13"/>
    <p:sldId id="497" r:id="rId14"/>
    <p:sldId id="517" r:id="rId15"/>
    <p:sldId id="507" r:id="rId16"/>
    <p:sldId id="481" r:id="rId17"/>
    <p:sldId id="518" r:id="rId18"/>
    <p:sldId id="523" r:id="rId19"/>
    <p:sldId id="520" r:id="rId20"/>
    <p:sldId id="521" r:id="rId21"/>
    <p:sldId id="524" r:id="rId22"/>
    <p:sldId id="525" r:id="rId23"/>
    <p:sldId id="526" r:id="rId24"/>
    <p:sldId id="527" r:id="rId25"/>
    <p:sldId id="502" r:id="rId26"/>
    <p:sldId id="501" r:id="rId27"/>
    <p:sldId id="274" r:id="rId28"/>
    <p:sldId id="460" r:id="rId29"/>
    <p:sldId id="506" r:id="rId30"/>
    <p:sldId id="421" r:id="rId3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IBM Plex Sans SemiBold" panose="020B0703050203000203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02" autoAdjust="0"/>
  </p:normalViewPr>
  <p:slideViewPr>
    <p:cSldViewPr snapToGrid="0">
      <p:cViewPr varScale="1">
        <p:scale>
          <a:sx n="99" d="100"/>
          <a:sy n="99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7.fntdata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5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29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90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844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626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16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43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395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019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09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384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603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0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6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67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214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9.gif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5" Type="http://schemas.openxmlformats.org/officeDocument/2006/relationships/hyperlink" Target="https://clck.ru/gA2tC" TargetMode="External"/><Relationship Id="rId4" Type="http://schemas.openxmlformats.org/officeDocument/2006/relationships/hyperlink" Target="https://clck.ru/gA2sM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</a:t>
            </a:r>
            <a:r>
              <a:rPr lang="en-US" sz="1400" dirty="0"/>
              <a:t>11</a:t>
            </a:r>
            <a:r>
              <a:rPr lang="ru-RU" sz="1400" dirty="0"/>
              <a:t>.</a:t>
            </a:r>
            <a:r>
              <a:rPr lang="en-US" sz="1400" dirty="0"/>
              <a:t> </a:t>
            </a:r>
            <a:r>
              <a:rPr lang="ru-RU" sz="1400" dirty="0"/>
              <a:t>Как начать реализацию проекта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Рутина </a:t>
            </a:r>
            <a:r>
              <a:rPr lang="en-US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PM </a:t>
            </a: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включает в себя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9" name="Google Shape;460;p59">
            <a:extLst>
              <a:ext uri="{FF2B5EF4-FFF2-40B4-BE49-F238E27FC236}">
                <a16:creationId xmlns:a16="http://schemas.microsoft.com/office/drawing/2014/main" id="{CB197460-A2A1-4B07-9808-64CBC933622D}"/>
              </a:ext>
            </a:extLst>
          </p:cNvPr>
          <p:cNvSpPr/>
          <p:nvPr/>
        </p:nvSpPr>
        <p:spPr>
          <a:xfrm>
            <a:off x="540000" y="1273188"/>
            <a:ext cx="5011200" cy="698100"/>
          </a:xfrm>
          <a:prstGeom prst="roundRect">
            <a:avLst>
              <a:gd name="adj" fmla="val 16667"/>
            </a:avLst>
          </a:prstGeom>
          <a:solidFill>
            <a:srgbClr val="FF7A53"/>
          </a:solidFill>
          <a:ln>
            <a:noFill/>
          </a:ln>
        </p:spPr>
        <p:txBody>
          <a:bodyPr spcFirstLastPara="1" wrap="square" lIns="342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Коммуникации</a:t>
            </a:r>
            <a:endParaRPr sz="16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" name="Google Shape;461;p59">
            <a:extLst>
              <a:ext uri="{FF2B5EF4-FFF2-40B4-BE49-F238E27FC236}">
                <a16:creationId xmlns:a16="http://schemas.microsoft.com/office/drawing/2014/main" id="{6DAD5912-04E5-497C-B0E6-433D0BCB8CB3}"/>
              </a:ext>
            </a:extLst>
          </p:cNvPr>
          <p:cNvSpPr/>
          <p:nvPr/>
        </p:nvSpPr>
        <p:spPr>
          <a:xfrm>
            <a:off x="5655850" y="1273188"/>
            <a:ext cx="2948400" cy="698100"/>
          </a:xfrm>
          <a:prstGeom prst="roundRect">
            <a:avLst>
              <a:gd name="adj" fmla="val 16667"/>
            </a:avLst>
          </a:prstGeom>
          <a:solidFill>
            <a:srgbClr val="FF7A53"/>
          </a:solidFill>
          <a:ln>
            <a:noFill/>
          </a:ln>
        </p:spPr>
        <p:txBody>
          <a:bodyPr spcFirstLastPara="1" wrap="square" lIns="342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Информация </a:t>
            </a:r>
            <a:endParaRPr sz="16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6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документы</a:t>
            </a:r>
            <a:endParaRPr sz="1600" b="1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" name="Google Shape;462;p59">
            <a:extLst>
              <a:ext uri="{FF2B5EF4-FFF2-40B4-BE49-F238E27FC236}">
                <a16:creationId xmlns:a16="http://schemas.microsoft.com/office/drawing/2014/main" id="{103CE65C-9AFE-4CE8-A3F8-C0DB9DC78B2C}"/>
              </a:ext>
            </a:extLst>
          </p:cNvPr>
          <p:cNvSpPr txBox="1"/>
          <p:nvPr/>
        </p:nvSpPr>
        <p:spPr>
          <a:xfrm>
            <a:off x="542988" y="2426337"/>
            <a:ext cx="1794600" cy="8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Очные/онлайн встречи </a:t>
            </a:r>
            <a:r>
              <a:rPr lang="ru" sz="12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 расписанию</a:t>
            </a:r>
            <a:endParaRPr sz="1200" b="1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Стендапы, рабочие группы, УК, точечные встречи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63;p59">
            <a:extLst>
              <a:ext uri="{FF2B5EF4-FFF2-40B4-BE49-F238E27FC236}">
                <a16:creationId xmlns:a16="http://schemas.microsoft.com/office/drawing/2014/main" id="{08C0BB71-DA3B-4E27-94DA-6871E95D9A75}"/>
              </a:ext>
            </a:extLst>
          </p:cNvPr>
          <p:cNvSpPr txBox="1"/>
          <p:nvPr/>
        </p:nvSpPr>
        <p:spPr>
          <a:xfrm>
            <a:off x="2643013" y="2426337"/>
            <a:ext cx="174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Созвоны </a:t>
            </a:r>
            <a:r>
              <a:rPr lang="ru" sz="1200" b="1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стихийно</a:t>
            </a:r>
            <a:endParaRPr sz="1200" b="1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Для выяснения точечных вопросов/ согласований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64;p59">
            <a:extLst>
              <a:ext uri="{FF2B5EF4-FFF2-40B4-BE49-F238E27FC236}">
                <a16:creationId xmlns:a16="http://schemas.microsoft.com/office/drawing/2014/main" id="{B67E2612-20F2-48C2-9AF3-E87625C2B44E}"/>
              </a:ext>
            </a:extLst>
          </p:cNvPr>
          <p:cNvSpPr txBox="1"/>
          <p:nvPr/>
        </p:nvSpPr>
        <p:spPr>
          <a:xfrm>
            <a:off x="4743038" y="2426337"/>
            <a:ext cx="174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E-mail</a:t>
            </a:r>
            <a:endParaRPr sz="1000" b="1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Оповещение стейкхолдеров </a:t>
            </a:r>
            <a:b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важных вопросах проекта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65;p59">
            <a:extLst>
              <a:ext uri="{FF2B5EF4-FFF2-40B4-BE49-F238E27FC236}">
                <a16:creationId xmlns:a16="http://schemas.microsoft.com/office/drawing/2014/main" id="{D5580318-66F6-4E0A-8F97-AE055356E5D5}"/>
              </a:ext>
            </a:extLst>
          </p:cNvPr>
          <p:cNvSpPr txBox="1"/>
          <p:nvPr/>
        </p:nvSpPr>
        <p:spPr>
          <a:xfrm>
            <a:off x="6855013" y="2426337"/>
            <a:ext cx="174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Чаты</a:t>
            </a:r>
            <a:endParaRPr sz="1000" b="1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Оповещение стейкхолдеров </a:t>
            </a:r>
            <a:b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важных вопросах проекта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466;p59">
            <a:extLst>
              <a:ext uri="{FF2B5EF4-FFF2-40B4-BE49-F238E27FC236}">
                <a16:creationId xmlns:a16="http://schemas.microsoft.com/office/drawing/2014/main" id="{A2F66A8C-B9F9-4331-A10C-3984C5779F62}"/>
              </a:ext>
            </a:extLst>
          </p:cNvPr>
          <p:cNvSpPr txBox="1"/>
          <p:nvPr/>
        </p:nvSpPr>
        <p:spPr>
          <a:xfrm>
            <a:off x="545975" y="3812769"/>
            <a:ext cx="174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Документы проекта</a:t>
            </a:r>
            <a:endParaRPr sz="1200" b="1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Договор, устав, NDA, лицензии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67;p59">
            <a:extLst>
              <a:ext uri="{FF2B5EF4-FFF2-40B4-BE49-F238E27FC236}">
                <a16:creationId xmlns:a16="http://schemas.microsoft.com/office/drawing/2014/main" id="{4FA2DF05-0A2B-463A-BF3A-B227FAD758CF}"/>
              </a:ext>
            </a:extLst>
          </p:cNvPr>
          <p:cNvSpPr txBox="1"/>
          <p:nvPr/>
        </p:nvSpPr>
        <p:spPr>
          <a:xfrm>
            <a:off x="2646000" y="3812769"/>
            <a:ext cx="17460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Артефакты</a:t>
            </a:r>
            <a:endParaRPr sz="1000" b="1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 работ, дорожная карта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68;p59">
            <a:extLst>
              <a:ext uri="{FF2B5EF4-FFF2-40B4-BE49-F238E27FC236}">
                <a16:creationId xmlns:a16="http://schemas.microsoft.com/office/drawing/2014/main" id="{2B98E766-D789-4E03-A2CF-B896318B3B93}"/>
              </a:ext>
            </a:extLst>
          </p:cNvPr>
          <p:cNvSpPr txBox="1"/>
          <p:nvPr/>
        </p:nvSpPr>
        <p:spPr>
          <a:xfrm>
            <a:off x="4746025" y="3812769"/>
            <a:ext cx="174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Поручения</a:t>
            </a:r>
            <a:endParaRPr sz="1000" b="1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Реестр поручений, протоколы встреч</a:t>
            </a:r>
            <a:endParaRPr sz="10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" name="Google Shape;469;p59">
            <a:extLst>
              <a:ext uri="{FF2B5EF4-FFF2-40B4-BE49-F238E27FC236}">
                <a16:creationId xmlns:a16="http://schemas.microsoft.com/office/drawing/2014/main" id="{FB334F67-1981-4881-9920-6AD240388F71}"/>
              </a:ext>
            </a:extLst>
          </p:cNvPr>
          <p:cNvSpPr txBox="1"/>
          <p:nvPr/>
        </p:nvSpPr>
        <p:spPr>
          <a:xfrm>
            <a:off x="6858000" y="3812769"/>
            <a:ext cx="1746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ru" sz="12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Реестры RICs</a:t>
            </a:r>
            <a:endParaRPr sz="1200" b="1" i="0" u="none" strike="noStrike" cap="none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ru"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Риски, проблемы, изменения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70;p59">
            <a:extLst>
              <a:ext uri="{FF2B5EF4-FFF2-40B4-BE49-F238E27FC236}">
                <a16:creationId xmlns:a16="http://schemas.microsoft.com/office/drawing/2014/main" id="{12F650D4-8EB1-408F-BAC9-6C22162EFE89}"/>
              </a:ext>
            </a:extLst>
          </p:cNvPr>
          <p:cNvSpPr/>
          <p:nvPr/>
        </p:nvSpPr>
        <p:spPr>
          <a:xfrm rot="5400000">
            <a:off x="5526291" y="1462340"/>
            <a:ext cx="369600" cy="319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71;p59">
            <a:extLst>
              <a:ext uri="{FF2B5EF4-FFF2-40B4-BE49-F238E27FC236}">
                <a16:creationId xmlns:a16="http://schemas.microsoft.com/office/drawing/2014/main" id="{1BC17FBB-6176-4607-8B18-9F71B09821C4}"/>
              </a:ext>
            </a:extLst>
          </p:cNvPr>
          <p:cNvSpPr/>
          <p:nvPr/>
        </p:nvSpPr>
        <p:spPr>
          <a:xfrm rot="5400000">
            <a:off x="417216" y="1462340"/>
            <a:ext cx="369600" cy="319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72;p59">
            <a:extLst>
              <a:ext uri="{FF2B5EF4-FFF2-40B4-BE49-F238E27FC236}">
                <a16:creationId xmlns:a16="http://schemas.microsoft.com/office/drawing/2014/main" id="{06A91415-5D3D-40BC-A0B5-B08D8DF35837}"/>
              </a:ext>
            </a:extLst>
          </p:cNvPr>
          <p:cNvSpPr txBox="1"/>
          <p:nvPr/>
        </p:nvSpPr>
        <p:spPr>
          <a:xfrm>
            <a:off x="4572000" y="1499088"/>
            <a:ext cx="799200" cy="37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 i="0" u="none" strike="noStrike" cap="none" dirty="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~65%</a:t>
            </a:r>
            <a:endParaRPr sz="1400" b="0" i="0" u="none" strike="noStrike" cap="none" dirty="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" name="Google Shape;473;p59">
            <a:extLst>
              <a:ext uri="{FF2B5EF4-FFF2-40B4-BE49-F238E27FC236}">
                <a16:creationId xmlns:a16="http://schemas.microsoft.com/office/drawing/2014/main" id="{09294F20-4B41-4B59-8E6A-C6076402A12E}"/>
              </a:ext>
            </a:extLst>
          </p:cNvPr>
          <p:cNvSpPr txBox="1"/>
          <p:nvPr/>
        </p:nvSpPr>
        <p:spPr>
          <a:xfrm>
            <a:off x="7635150" y="1499088"/>
            <a:ext cx="799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ru" sz="1600" b="1" i="0" u="none" strike="noStrike" cap="non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~35%</a:t>
            </a:r>
            <a:endParaRPr sz="1400" b="0" i="0" u="none" strike="noStrike" cap="none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690805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</a:t>
            </a:r>
            <a:r>
              <a:rPr lang="en-US" dirty="0"/>
              <a:t>Kick-off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228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81067"/>
            <a:ext cx="4884407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Стартовая встреча с участниками проекта после утверждения проекта на реализацию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Kick-off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5C7517-1FEA-4BAF-8F3F-1608AEEBE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732" y="1771144"/>
            <a:ext cx="4010186" cy="300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095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Когда проводится </a:t>
            </a:r>
            <a:r>
              <a:rPr lang="en-US" dirty="0"/>
              <a:t>Kick-off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261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Kick-off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7" name="Google Shape;560;p71">
            <a:extLst>
              <a:ext uri="{FF2B5EF4-FFF2-40B4-BE49-F238E27FC236}">
                <a16:creationId xmlns:a16="http://schemas.microsoft.com/office/drawing/2014/main" id="{0A281185-5661-4977-AA8A-CE20A2502780}"/>
              </a:ext>
            </a:extLst>
          </p:cNvPr>
          <p:cNvSpPr/>
          <p:nvPr/>
        </p:nvSpPr>
        <p:spPr>
          <a:xfrm>
            <a:off x="540000" y="2310550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Google Shape;561;p71">
            <a:extLst>
              <a:ext uri="{FF2B5EF4-FFF2-40B4-BE49-F238E27FC236}">
                <a16:creationId xmlns:a16="http://schemas.microsoft.com/office/drawing/2014/main" id="{7B1A09E2-A8D8-4126-B814-468384FDC360}"/>
              </a:ext>
            </a:extLst>
          </p:cNvPr>
          <p:cNvSpPr/>
          <p:nvPr/>
        </p:nvSpPr>
        <p:spPr>
          <a:xfrm>
            <a:off x="2179126" y="2310550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Google Shape;562;p71">
            <a:extLst>
              <a:ext uri="{FF2B5EF4-FFF2-40B4-BE49-F238E27FC236}">
                <a16:creationId xmlns:a16="http://schemas.microsoft.com/office/drawing/2014/main" id="{D827C199-E3AE-4EA6-B8C1-DDC92B63D1EB}"/>
              </a:ext>
            </a:extLst>
          </p:cNvPr>
          <p:cNvSpPr/>
          <p:nvPr/>
        </p:nvSpPr>
        <p:spPr>
          <a:xfrm>
            <a:off x="7096502" y="2310550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Завершение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0" name="Google Shape;563;p71">
            <a:extLst>
              <a:ext uri="{FF2B5EF4-FFF2-40B4-BE49-F238E27FC236}">
                <a16:creationId xmlns:a16="http://schemas.microsoft.com/office/drawing/2014/main" id="{91A64871-8268-49B0-AA15-E6E75B39B6B6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498225" y="1939175"/>
            <a:ext cx="8221627" cy="188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65;p71">
            <a:extLst>
              <a:ext uri="{FF2B5EF4-FFF2-40B4-BE49-F238E27FC236}">
                <a16:creationId xmlns:a16="http://schemas.microsoft.com/office/drawing/2014/main" id="{6CA42B1A-2D6A-4D4B-B84C-42513632493B}"/>
              </a:ext>
            </a:extLst>
          </p:cNvPr>
          <p:cNvSpPr/>
          <p:nvPr/>
        </p:nvSpPr>
        <p:spPr>
          <a:xfrm rot="5400000">
            <a:off x="2028300" y="2510575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66;p71">
            <a:extLst>
              <a:ext uri="{FF2B5EF4-FFF2-40B4-BE49-F238E27FC236}">
                <a16:creationId xmlns:a16="http://schemas.microsoft.com/office/drawing/2014/main" id="{AF0AC976-C4F0-4F75-839E-3612BE469491}"/>
              </a:ext>
            </a:extLst>
          </p:cNvPr>
          <p:cNvSpPr/>
          <p:nvPr/>
        </p:nvSpPr>
        <p:spPr>
          <a:xfrm rot="5400000">
            <a:off x="6945675" y="2510575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67;p71">
            <a:extLst>
              <a:ext uri="{FF2B5EF4-FFF2-40B4-BE49-F238E27FC236}">
                <a16:creationId xmlns:a16="http://schemas.microsoft.com/office/drawing/2014/main" id="{9BCAC094-3682-48B4-9622-DFAEDDF58EEA}"/>
              </a:ext>
            </a:extLst>
          </p:cNvPr>
          <p:cNvSpPr/>
          <p:nvPr/>
        </p:nvSpPr>
        <p:spPr>
          <a:xfrm>
            <a:off x="3818251" y="2310550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" name="Google Shape;568;p71">
            <a:extLst>
              <a:ext uri="{FF2B5EF4-FFF2-40B4-BE49-F238E27FC236}">
                <a16:creationId xmlns:a16="http://schemas.microsoft.com/office/drawing/2014/main" id="{7C5D09AD-83DF-46BC-9D62-7D83172C6A10}"/>
              </a:ext>
            </a:extLst>
          </p:cNvPr>
          <p:cNvSpPr/>
          <p:nvPr/>
        </p:nvSpPr>
        <p:spPr>
          <a:xfrm>
            <a:off x="5457377" y="2310550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Мониторинг </a:t>
            </a:r>
            <a:b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контроль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" name="Google Shape;569;p71">
            <a:extLst>
              <a:ext uri="{FF2B5EF4-FFF2-40B4-BE49-F238E27FC236}">
                <a16:creationId xmlns:a16="http://schemas.microsoft.com/office/drawing/2014/main" id="{FDDCBFE5-148A-4AC0-82E1-5A11CE24419C}"/>
              </a:ext>
            </a:extLst>
          </p:cNvPr>
          <p:cNvSpPr/>
          <p:nvPr/>
        </p:nvSpPr>
        <p:spPr>
          <a:xfrm rot="5400000">
            <a:off x="3667425" y="2510575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70;p71">
            <a:extLst>
              <a:ext uri="{FF2B5EF4-FFF2-40B4-BE49-F238E27FC236}">
                <a16:creationId xmlns:a16="http://schemas.microsoft.com/office/drawing/2014/main" id="{218E86C3-F424-4E45-B97B-AFD681BE34D9}"/>
              </a:ext>
            </a:extLst>
          </p:cNvPr>
          <p:cNvSpPr/>
          <p:nvPr/>
        </p:nvSpPr>
        <p:spPr>
          <a:xfrm rot="5400000">
            <a:off x="5306550" y="2510575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571;p71">
            <a:extLst>
              <a:ext uri="{FF2B5EF4-FFF2-40B4-BE49-F238E27FC236}">
                <a16:creationId xmlns:a16="http://schemas.microsoft.com/office/drawing/2014/main" id="{C3A0F1A2-60F8-4A84-8E43-D60E44D5AAD3}"/>
              </a:ext>
            </a:extLst>
          </p:cNvPr>
          <p:cNvCxnSpPr>
            <a:endCxn id="18" idx="0"/>
          </p:cNvCxnSpPr>
          <p:nvPr/>
        </p:nvCxnSpPr>
        <p:spPr>
          <a:xfrm>
            <a:off x="3751350" y="2149950"/>
            <a:ext cx="0" cy="13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8" name="Google Shape;572;p71">
            <a:extLst>
              <a:ext uri="{FF2B5EF4-FFF2-40B4-BE49-F238E27FC236}">
                <a16:creationId xmlns:a16="http://schemas.microsoft.com/office/drawing/2014/main" id="{91AB7AB4-9B89-4603-9105-77E1141796F6}"/>
              </a:ext>
            </a:extLst>
          </p:cNvPr>
          <p:cNvSpPr txBox="1">
            <a:spLocks/>
          </p:cNvSpPr>
          <p:nvPr/>
        </p:nvSpPr>
        <p:spPr>
          <a:xfrm>
            <a:off x="2871600" y="3545550"/>
            <a:ext cx="1759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ctr">
              <a:lnSpc>
                <a:spcPct val="85000"/>
              </a:lnSpc>
              <a:buSzPts val="1100"/>
            </a:pPr>
            <a:r>
              <a:rPr lang="ru-RU" sz="1400" b="1" dirty="0">
                <a:solidFill>
                  <a:schemeClr val="accent1">
                    <a:lumMod val="75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Принятие решения </a:t>
            </a:r>
            <a:br>
              <a:rPr lang="ru-RU" sz="1400" b="1" dirty="0">
                <a:solidFill>
                  <a:schemeClr val="accent1">
                    <a:lumMod val="75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400" b="1" dirty="0">
                <a:solidFill>
                  <a:schemeClr val="accent1">
                    <a:lumMod val="75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о старте работ</a:t>
            </a:r>
          </a:p>
        </p:txBody>
      </p:sp>
      <p:sp>
        <p:nvSpPr>
          <p:cNvPr id="19" name="Google Shape;573;p71">
            <a:extLst>
              <a:ext uri="{FF2B5EF4-FFF2-40B4-BE49-F238E27FC236}">
                <a16:creationId xmlns:a16="http://schemas.microsoft.com/office/drawing/2014/main" id="{32603297-2F1F-4E73-A5F0-7518949B71C0}"/>
              </a:ext>
            </a:extLst>
          </p:cNvPr>
          <p:cNvSpPr txBox="1">
            <a:spLocks/>
          </p:cNvSpPr>
          <p:nvPr/>
        </p:nvSpPr>
        <p:spPr>
          <a:xfrm>
            <a:off x="3055875" y="1593713"/>
            <a:ext cx="1759500" cy="24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ctr">
              <a:lnSpc>
                <a:spcPct val="85000"/>
              </a:lnSpc>
              <a:buSzPts val="1100"/>
            </a:pPr>
            <a:r>
              <a:rPr lang="en-US" b="1" dirty="0">
                <a:solidFill>
                  <a:srgbClr val="FF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Kick-off</a:t>
            </a:r>
          </a:p>
        </p:txBody>
      </p:sp>
      <p:sp>
        <p:nvSpPr>
          <p:cNvPr id="20" name="Google Shape;574;p71">
            <a:extLst>
              <a:ext uri="{FF2B5EF4-FFF2-40B4-BE49-F238E27FC236}">
                <a16:creationId xmlns:a16="http://schemas.microsoft.com/office/drawing/2014/main" id="{BFFC421E-C68D-4E26-80C4-604345FD8CA3}"/>
              </a:ext>
            </a:extLst>
          </p:cNvPr>
          <p:cNvSpPr/>
          <p:nvPr/>
        </p:nvSpPr>
        <p:spPr>
          <a:xfrm rot="5400000">
            <a:off x="448887" y="2510575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575;p71">
            <a:extLst>
              <a:ext uri="{FF2B5EF4-FFF2-40B4-BE49-F238E27FC236}">
                <a16:creationId xmlns:a16="http://schemas.microsoft.com/office/drawing/2014/main" id="{D87039D5-02B5-4865-BF6C-B2AE963C5C7C}"/>
              </a:ext>
            </a:extLst>
          </p:cNvPr>
          <p:cNvCxnSpPr>
            <a:stCxn id="19" idx="2"/>
          </p:cNvCxnSpPr>
          <p:nvPr/>
        </p:nvCxnSpPr>
        <p:spPr>
          <a:xfrm>
            <a:off x="3935625" y="1834640"/>
            <a:ext cx="2400" cy="13097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871233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 присутствует на данной встрече?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358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Кто присутствует на </a:t>
            </a:r>
            <a:r>
              <a:rPr lang="en-US" dirty="0">
                <a:solidFill>
                  <a:schemeClr val="dk1"/>
                </a:solidFill>
              </a:rPr>
              <a:t>Kick-off</a:t>
            </a:r>
            <a:r>
              <a:rPr lang="ru-RU" dirty="0">
                <a:solidFill>
                  <a:schemeClr val="dk1"/>
                </a:solidFill>
              </a:rPr>
              <a:t> встрече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580;p72">
            <a:extLst>
              <a:ext uri="{FF2B5EF4-FFF2-40B4-BE49-F238E27FC236}">
                <a16:creationId xmlns:a16="http://schemas.microsoft.com/office/drawing/2014/main" id="{F035CE2E-8336-42B0-8C90-7DDFC04A8B56}"/>
              </a:ext>
            </a:extLst>
          </p:cNvPr>
          <p:cNvSpPr txBox="1">
            <a:spLocks/>
          </p:cNvSpPr>
          <p:nvPr/>
        </p:nvSpPr>
        <p:spPr>
          <a:xfrm>
            <a:off x="539999" y="1327444"/>
            <a:ext cx="7511369" cy="249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316800" indent="-189698">
              <a:lnSpc>
                <a:spcPct val="115000"/>
              </a:lnSpc>
              <a:buClr>
                <a:schemeClr val="dk1"/>
              </a:buClr>
              <a:buSzPts val="1400"/>
              <a:buFont typeface="IBM Plex Sans"/>
              <a:buChar char="👓"/>
            </a:pPr>
            <a:r>
              <a:rPr lang="ru-RU" sz="1400" b="1" dirty="0">
                <a:solidFill>
                  <a:schemeClr val="dk1"/>
                </a:solidFill>
                <a:highlight>
                  <a:schemeClr val="lt1"/>
                </a:highlight>
              </a:rPr>
              <a:t> Заказчики проекта</a:t>
            </a:r>
            <a:b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 Кто будет использовать конечный продукт и их руководство</a:t>
            </a:r>
          </a:p>
          <a:p>
            <a:pPr marL="316800" indent="-189698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💪"/>
            </a:pPr>
            <a:r>
              <a:rPr lang="ru-RU" sz="1400" b="1" dirty="0">
                <a:solidFill>
                  <a:schemeClr val="dk1"/>
                </a:solidFill>
                <a:highlight>
                  <a:schemeClr val="lt1"/>
                </a:highlight>
              </a:rPr>
              <a:t> Команда проекта</a:t>
            </a:r>
            <a:b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 РП, администратор проекта, аналитик, тимлид разработки</a:t>
            </a:r>
          </a:p>
          <a:p>
            <a:pPr marL="316800" indent="-189698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Arial"/>
              <a:buChar char="👔"/>
            </a:pPr>
            <a:r>
              <a:rPr lang="ru-RU" sz="1400" b="1" dirty="0">
                <a:solidFill>
                  <a:schemeClr val="dk1"/>
                </a:solidFill>
                <a:highlight>
                  <a:schemeClr val="lt1"/>
                </a:highlight>
              </a:rPr>
              <a:t> Смежные подразделения (стейкхолдеры)</a:t>
            </a:r>
            <a:b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 Служба информационной безопасности, юристы, инфраструктурные отделы и т.д.</a:t>
            </a:r>
          </a:p>
          <a:p>
            <a:pPr marL="316800" indent="-18969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Arial"/>
              <a:buChar char="💰"/>
            </a:pPr>
            <a:r>
              <a:rPr lang="ru-RU" sz="1400" b="1" dirty="0">
                <a:solidFill>
                  <a:schemeClr val="dk1"/>
                </a:solidFill>
                <a:highlight>
                  <a:schemeClr val="lt1"/>
                </a:highlight>
              </a:rPr>
              <a:t> Спонсор проекта</a:t>
            </a:r>
            <a:b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  Цель присутствия – вводные по проекту, вступительное слово</a:t>
            </a:r>
          </a:p>
        </p:txBody>
      </p:sp>
    </p:spTree>
    <p:extLst>
      <p:ext uri="{BB962C8B-B14F-4D97-AF65-F5344CB8AC3E}">
        <p14:creationId xmlns:p14="http://schemas.microsoft.com/office/powerpoint/2010/main" val="1181071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 нужна </a:t>
            </a:r>
            <a:r>
              <a:rPr lang="en-US" dirty="0"/>
              <a:t>Kick-off</a:t>
            </a:r>
            <a:r>
              <a:rPr lang="ru-RU" dirty="0"/>
              <a:t> встреча?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2306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Зачем нужна </a:t>
            </a:r>
            <a:r>
              <a:rPr lang="en-US" dirty="0">
                <a:solidFill>
                  <a:schemeClr val="dk1"/>
                </a:solidFill>
              </a:rPr>
              <a:t>Kick-off</a:t>
            </a:r>
            <a:r>
              <a:rPr lang="ru-RU" dirty="0">
                <a:solidFill>
                  <a:schemeClr val="dk1"/>
                </a:solidFill>
              </a:rPr>
              <a:t> встреча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600;p74">
            <a:extLst>
              <a:ext uri="{FF2B5EF4-FFF2-40B4-BE49-F238E27FC236}">
                <a16:creationId xmlns:a16="http://schemas.microsoft.com/office/drawing/2014/main" id="{06373C7A-8E5B-465D-A003-A9D4877318CE}"/>
              </a:ext>
            </a:extLst>
          </p:cNvPr>
          <p:cNvSpPr txBox="1">
            <a:spLocks/>
          </p:cNvSpPr>
          <p:nvPr/>
        </p:nvSpPr>
        <p:spPr>
          <a:xfrm>
            <a:off x="540001" y="3003228"/>
            <a:ext cx="1746000" cy="68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spcAft>
                <a:spcPts val="1000"/>
              </a:spcAft>
              <a:buSzPts val="1400"/>
            </a:pPr>
            <a:r>
              <a:rPr lang="ru-RU" sz="1200">
                <a:solidFill>
                  <a:schemeClr val="dk1"/>
                </a:solidFill>
                <a:highlight>
                  <a:schemeClr val="lt1"/>
                </a:highlight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Достижение единого понимания целей проекта</a:t>
            </a:r>
          </a:p>
        </p:txBody>
      </p:sp>
      <p:sp>
        <p:nvSpPr>
          <p:cNvPr id="6" name="Google Shape;603;p74">
            <a:extLst>
              <a:ext uri="{FF2B5EF4-FFF2-40B4-BE49-F238E27FC236}">
                <a16:creationId xmlns:a16="http://schemas.microsoft.com/office/drawing/2014/main" id="{F45E98D1-5D00-46FB-802A-95BAC97AD3D7}"/>
              </a:ext>
            </a:extLst>
          </p:cNvPr>
          <p:cNvSpPr txBox="1">
            <a:spLocks/>
          </p:cNvSpPr>
          <p:nvPr/>
        </p:nvSpPr>
        <p:spPr>
          <a:xfrm>
            <a:off x="2646001" y="3003228"/>
            <a:ext cx="1746000" cy="682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spcAft>
                <a:spcPts val="1000"/>
              </a:spcAft>
              <a:buSzPts val="1400"/>
            </a:pPr>
            <a:r>
              <a:rPr lang="ru-RU" sz="1200" dirty="0">
                <a:solidFill>
                  <a:schemeClr val="dk1"/>
                </a:solidFill>
                <a:highlight>
                  <a:schemeClr val="lt1"/>
                </a:highlight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Знакомство </a:t>
            </a:r>
            <a:br>
              <a:rPr lang="ru-RU" sz="1200" dirty="0">
                <a:solidFill>
                  <a:schemeClr val="dk1"/>
                </a:solidFill>
                <a:highlight>
                  <a:schemeClr val="lt1"/>
                </a:highlight>
                <a:latin typeface="IBM Plex Sans SemiBold"/>
                <a:ea typeface="IBM Plex Sans SemiBold"/>
                <a:cs typeface="IBM Plex Sans SemiBold"/>
                <a:sym typeface="IBM Plex Sans SemiBold"/>
              </a:rPr>
            </a:br>
            <a:r>
              <a:rPr lang="ru-RU" sz="1200" dirty="0">
                <a:solidFill>
                  <a:schemeClr val="dk1"/>
                </a:solidFill>
                <a:highlight>
                  <a:schemeClr val="lt1"/>
                </a:highlight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 рабочей группой проекта</a:t>
            </a:r>
          </a:p>
        </p:txBody>
      </p:sp>
      <p:sp>
        <p:nvSpPr>
          <p:cNvPr id="7" name="Google Shape;604;p74">
            <a:extLst>
              <a:ext uri="{FF2B5EF4-FFF2-40B4-BE49-F238E27FC236}">
                <a16:creationId xmlns:a16="http://schemas.microsoft.com/office/drawing/2014/main" id="{CEFE21D0-FA19-4778-9B30-2E8A3343FB9C}"/>
              </a:ext>
            </a:extLst>
          </p:cNvPr>
          <p:cNvSpPr txBox="1">
            <a:spLocks/>
          </p:cNvSpPr>
          <p:nvPr/>
        </p:nvSpPr>
        <p:spPr>
          <a:xfrm>
            <a:off x="4752001" y="3003228"/>
            <a:ext cx="1746000" cy="49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spcAft>
                <a:spcPts val="1000"/>
              </a:spcAft>
              <a:buSzPts val="1400"/>
            </a:pPr>
            <a:r>
              <a:rPr lang="ru-RU" sz="1200">
                <a:solidFill>
                  <a:schemeClr val="dk1"/>
                </a:solidFill>
                <a:highlight>
                  <a:schemeClr val="lt1"/>
                </a:highlight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Согласование дальнейших шагов</a:t>
            </a:r>
          </a:p>
        </p:txBody>
      </p:sp>
      <p:sp>
        <p:nvSpPr>
          <p:cNvPr id="9" name="Google Shape;605;p74">
            <a:extLst>
              <a:ext uri="{FF2B5EF4-FFF2-40B4-BE49-F238E27FC236}">
                <a16:creationId xmlns:a16="http://schemas.microsoft.com/office/drawing/2014/main" id="{580FFBBB-3435-4CC9-A3E2-5CC1D6F700EC}"/>
              </a:ext>
            </a:extLst>
          </p:cNvPr>
          <p:cNvSpPr txBox="1">
            <a:spLocks/>
          </p:cNvSpPr>
          <p:nvPr/>
        </p:nvSpPr>
        <p:spPr>
          <a:xfrm>
            <a:off x="6858001" y="3003228"/>
            <a:ext cx="1803600" cy="497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>
              <a:spcAft>
                <a:spcPts val="1000"/>
              </a:spcAft>
              <a:buSzPts val="1400"/>
            </a:pPr>
            <a:r>
              <a:rPr lang="ru-RU" sz="1200" dirty="0">
                <a:solidFill>
                  <a:schemeClr val="dk1"/>
                </a:solidFill>
                <a:highlight>
                  <a:schemeClr val="lt1"/>
                </a:highlight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Согласование плана коммуникаций</a:t>
            </a:r>
          </a:p>
        </p:txBody>
      </p:sp>
      <p:pic>
        <p:nvPicPr>
          <p:cNvPr id="10" name="Google Shape;606;p74">
            <a:extLst>
              <a:ext uri="{FF2B5EF4-FFF2-40B4-BE49-F238E27FC236}">
                <a16:creationId xmlns:a16="http://schemas.microsoft.com/office/drawing/2014/main" id="{E1F96AAF-81F6-4B8D-A982-3358DD3A5F9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5992" y="1944847"/>
            <a:ext cx="787781" cy="78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07;p74">
            <a:extLst>
              <a:ext uri="{FF2B5EF4-FFF2-40B4-BE49-F238E27FC236}">
                <a16:creationId xmlns:a16="http://schemas.microsoft.com/office/drawing/2014/main" id="{CE7721D5-0B5D-4A26-BAAD-AD1CF5ED2F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000" y="1944847"/>
            <a:ext cx="787781" cy="78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08;p74">
            <a:extLst>
              <a:ext uri="{FF2B5EF4-FFF2-40B4-BE49-F238E27FC236}">
                <a16:creationId xmlns:a16="http://schemas.microsoft.com/office/drawing/2014/main" id="{7845DCDB-62AF-4A8B-937C-B621B9ECAB3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2012" y="1944847"/>
            <a:ext cx="787781" cy="787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09;p74">
            <a:extLst>
              <a:ext uri="{FF2B5EF4-FFF2-40B4-BE49-F238E27FC236}">
                <a16:creationId xmlns:a16="http://schemas.microsoft.com/office/drawing/2014/main" id="{838F3F17-9F71-47D7-BA19-B43E9567FDC3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58019" y="2031093"/>
            <a:ext cx="787781" cy="7877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6308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делать дальше?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3530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74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 dirty="0">
                <a:solidFill>
                  <a:schemeClr val="dk1"/>
                </a:solidFill>
              </a:rPr>
              <a:t>Хватит заседать и совещаться – пора работать! </a:t>
            </a:r>
            <a:r>
              <a:rPr lang="ru-RU" sz="2400" dirty="0">
                <a:solidFill>
                  <a:schemeClr val="dk1"/>
                </a:solidFill>
                <a:sym typeface="Wingdings" panose="05000000000000000000" pitchFamily="2" charset="2"/>
              </a:rPr>
              <a:t></a:t>
            </a:r>
            <a:endParaRPr lang="ru-RU" sz="2400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976;p96">
            <a:extLst>
              <a:ext uri="{FF2B5EF4-FFF2-40B4-BE49-F238E27FC236}">
                <a16:creationId xmlns:a16="http://schemas.microsoft.com/office/drawing/2014/main" id="{49D9F019-6160-406E-A455-6502823EAD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432" y="1505946"/>
            <a:ext cx="1194024" cy="128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03;p105" descr="preencoded.png">
            <a:extLst>
              <a:ext uri="{FF2B5EF4-FFF2-40B4-BE49-F238E27FC236}">
                <a16:creationId xmlns:a16="http://schemas.microsoft.com/office/drawing/2014/main" id="{3C96ED7F-1AAE-4496-98B6-B0DD636A9B2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2953" y="2451973"/>
            <a:ext cx="3475657" cy="188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57;p95">
            <a:extLst>
              <a:ext uri="{FF2B5EF4-FFF2-40B4-BE49-F238E27FC236}">
                <a16:creationId xmlns:a16="http://schemas.microsoft.com/office/drawing/2014/main" id="{CC40CD6B-D1BB-4624-BC87-E4E53C089A5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1802" y="1643932"/>
            <a:ext cx="1465161" cy="2697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6670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0000" y="58922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041020"/>
            <a:ext cx="3908014" cy="368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3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3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Автоматизация системы бухгалтерского учёта.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lang="ru-RU" sz="1300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3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Заказчик: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3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Крупная компания с филиалами в 3-х городах: Москва, Санкт-Петербург и Казань.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lang="ru-RU" sz="1300"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3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Состояние сейчас: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3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 данный момент расчёт зарплаты происходит руками в Excel силами бухгалтеров из этих 3-х городов.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lang="ru-RU" sz="1300"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3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Решение: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3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Куплено ПО в виде коробочного решения от вендора. Внедрение и доработка – силами нашей компании.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3" y="636386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714641" y="2379945"/>
            <a:ext cx="2407833" cy="148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Что будем обсуждать на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Kick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off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 и кого пригласим?</a:t>
            </a:r>
          </a:p>
        </p:txBody>
      </p:sp>
    </p:spTree>
    <p:extLst>
      <p:ext uri="{BB962C8B-B14F-4D97-AF65-F5344CB8AC3E}">
        <p14:creationId xmlns:p14="http://schemas.microsoft.com/office/powerpoint/2010/main" val="307299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Давайте развивать профессионалов в ИТ-сфере вместе!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177730"/>
            <a:ext cx="806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Расскажите о том, чем мы с вами занимаемся и что изучаем</a:t>
            </a:r>
            <a:r>
              <a:rPr lang="en-US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</a:t>
            </a: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поделитесь своим опытом</a:t>
            </a:r>
            <a:endParaRPr kumimoji="0" lang="ru-RU" sz="1500" b="1" i="1" u="none" strike="noStrike" kern="120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BEBFF-0979-4B94-8BB3-553C0DA6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73" y="1914008"/>
            <a:ext cx="1265030" cy="396274"/>
          </a:xfrm>
          <a:prstGeom prst="rect">
            <a:avLst/>
          </a:prstGeom>
        </p:spPr>
      </p:pic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C0361AE0-4387-426B-B89B-CDA63D5713EC}"/>
              </a:ext>
            </a:extLst>
          </p:cNvPr>
          <p:cNvSpPr txBox="1"/>
          <p:nvPr/>
        </p:nvSpPr>
        <p:spPr>
          <a:xfrm>
            <a:off x="5726478" y="2397573"/>
            <a:ext cx="26939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4"/>
              </a:rPr>
              <a:t>https://clck.ru/gA2sM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301BDD11-679B-4A2D-803D-124B04C69773}"/>
              </a:ext>
            </a:extLst>
          </p:cNvPr>
          <p:cNvSpPr txBox="1"/>
          <p:nvPr/>
        </p:nvSpPr>
        <p:spPr>
          <a:xfrm>
            <a:off x="723541" y="2397573"/>
            <a:ext cx="275862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5"/>
              </a:rPr>
              <a:t>https://clck.ru/gA2tC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8F53-1271-46A9-9622-EACBBFBE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28" y="1857651"/>
            <a:ext cx="2156647" cy="464860"/>
          </a:xfrm>
          <a:prstGeom prst="rect">
            <a:avLst/>
          </a:prstGeom>
        </p:spPr>
      </p:pic>
      <p:pic>
        <p:nvPicPr>
          <p:cNvPr id="12" name="Google Shape;1101;p105" descr="preencoded.png">
            <a:extLst>
              <a:ext uri="{FF2B5EF4-FFF2-40B4-BE49-F238E27FC236}">
                <a16:creationId xmlns:a16="http://schemas.microsoft.com/office/drawing/2014/main" id="{263010B0-A4DE-4AE5-AD3A-DD9858EA93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9000" y="3095772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229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96724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b="1" dirty="0">
                <a:solidFill>
                  <a:schemeClr val="accent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0000" y="1532433"/>
            <a:ext cx="434871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Когда начинается реализация проекта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Рутина </a:t>
            </a:r>
            <a:r>
              <a:rPr lang="en-US" sz="1600" dirty="0">
                <a:solidFill>
                  <a:schemeClr val="dk1"/>
                </a:solidFill>
              </a:rPr>
              <a:t>PM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600" dirty="0">
                <a:solidFill>
                  <a:schemeClr val="dk1"/>
                </a:solidFill>
              </a:rPr>
              <a:t>Kick-off </a:t>
            </a:r>
            <a:r>
              <a:rPr lang="ru-RU" sz="1600" dirty="0">
                <a:solidFill>
                  <a:schemeClr val="dk1"/>
                </a:solidFill>
              </a:rPr>
              <a:t>встреча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960;p95">
            <a:extLst>
              <a:ext uri="{FF2B5EF4-FFF2-40B4-BE49-F238E27FC236}">
                <a16:creationId xmlns:a16="http://schemas.microsoft.com/office/drawing/2014/main" id="{2397E45C-8394-4DE1-9653-C4BDB39551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559" y="1532433"/>
            <a:ext cx="1657850" cy="2713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Когда начинается рутина </a:t>
            </a:r>
            <a:r>
              <a:rPr lang="en-US" dirty="0"/>
              <a:t>PM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Рутина </a:t>
            </a:r>
            <a:r>
              <a:rPr lang="en-US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PM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419;p57">
            <a:extLst>
              <a:ext uri="{FF2B5EF4-FFF2-40B4-BE49-F238E27FC236}">
                <a16:creationId xmlns:a16="http://schemas.microsoft.com/office/drawing/2014/main" id="{3275A5B6-5BF0-454D-90F1-C31557C87B0E}"/>
              </a:ext>
            </a:extLst>
          </p:cNvPr>
          <p:cNvSpPr/>
          <p:nvPr/>
        </p:nvSpPr>
        <p:spPr>
          <a:xfrm>
            <a:off x="611913" y="2000582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Google Shape;420;p57">
            <a:extLst>
              <a:ext uri="{FF2B5EF4-FFF2-40B4-BE49-F238E27FC236}">
                <a16:creationId xmlns:a16="http://schemas.microsoft.com/office/drawing/2014/main" id="{AACA5D7A-8FA7-4997-A919-3E8AD4A0F348}"/>
              </a:ext>
            </a:extLst>
          </p:cNvPr>
          <p:cNvSpPr/>
          <p:nvPr/>
        </p:nvSpPr>
        <p:spPr>
          <a:xfrm>
            <a:off x="2251039" y="2000582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" name="Google Shape;421;p57">
            <a:extLst>
              <a:ext uri="{FF2B5EF4-FFF2-40B4-BE49-F238E27FC236}">
                <a16:creationId xmlns:a16="http://schemas.microsoft.com/office/drawing/2014/main" id="{4DBF776C-CFDC-43DD-9E9E-BC816A2D2AB7}"/>
              </a:ext>
            </a:extLst>
          </p:cNvPr>
          <p:cNvSpPr/>
          <p:nvPr/>
        </p:nvSpPr>
        <p:spPr>
          <a:xfrm>
            <a:off x="7168415" y="2000582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Завершение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" name="Google Shape;422;p57">
            <a:extLst>
              <a:ext uri="{FF2B5EF4-FFF2-40B4-BE49-F238E27FC236}">
                <a16:creationId xmlns:a16="http://schemas.microsoft.com/office/drawing/2014/main" id="{2D7AD103-9C0B-4E34-B672-164094903175}"/>
              </a:ext>
            </a:extLst>
          </p:cNvPr>
          <p:cNvSpPr/>
          <p:nvPr/>
        </p:nvSpPr>
        <p:spPr>
          <a:xfrm rot="5400000">
            <a:off x="2100213" y="2200607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423;p57">
            <a:extLst>
              <a:ext uri="{FF2B5EF4-FFF2-40B4-BE49-F238E27FC236}">
                <a16:creationId xmlns:a16="http://schemas.microsoft.com/office/drawing/2014/main" id="{BBC53346-5E8A-4B75-8C7D-D0AD10A45E1A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570138" y="1629207"/>
            <a:ext cx="8221627" cy="1881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424;p57">
            <a:extLst>
              <a:ext uri="{FF2B5EF4-FFF2-40B4-BE49-F238E27FC236}">
                <a16:creationId xmlns:a16="http://schemas.microsoft.com/office/drawing/2014/main" id="{6F28212F-887E-4E40-9C42-6934D47C2B5D}"/>
              </a:ext>
            </a:extLst>
          </p:cNvPr>
          <p:cNvSpPr/>
          <p:nvPr/>
        </p:nvSpPr>
        <p:spPr>
          <a:xfrm rot="5400000">
            <a:off x="7017588" y="2200607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25;p57">
            <a:extLst>
              <a:ext uri="{FF2B5EF4-FFF2-40B4-BE49-F238E27FC236}">
                <a16:creationId xmlns:a16="http://schemas.microsoft.com/office/drawing/2014/main" id="{01840A96-E515-438A-9ACA-3BDBDF7294B2}"/>
              </a:ext>
            </a:extLst>
          </p:cNvPr>
          <p:cNvSpPr/>
          <p:nvPr/>
        </p:nvSpPr>
        <p:spPr>
          <a:xfrm>
            <a:off x="3890164" y="2000582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" name="Google Shape;426;p57">
            <a:extLst>
              <a:ext uri="{FF2B5EF4-FFF2-40B4-BE49-F238E27FC236}">
                <a16:creationId xmlns:a16="http://schemas.microsoft.com/office/drawing/2014/main" id="{A3A783E1-5CF0-49C8-BCC7-ED94814FCEE9}"/>
              </a:ext>
            </a:extLst>
          </p:cNvPr>
          <p:cNvSpPr/>
          <p:nvPr/>
        </p:nvSpPr>
        <p:spPr>
          <a:xfrm>
            <a:off x="5529290" y="2000582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Мониторинг </a:t>
            </a:r>
            <a:b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контроль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" name="Google Shape;427;p57">
            <a:extLst>
              <a:ext uri="{FF2B5EF4-FFF2-40B4-BE49-F238E27FC236}">
                <a16:creationId xmlns:a16="http://schemas.microsoft.com/office/drawing/2014/main" id="{2FB2F862-E2A8-4F06-8C8D-301576DAF489}"/>
              </a:ext>
            </a:extLst>
          </p:cNvPr>
          <p:cNvSpPr/>
          <p:nvPr/>
        </p:nvSpPr>
        <p:spPr>
          <a:xfrm rot="5400000">
            <a:off x="3739338" y="2200607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28;p57">
            <a:extLst>
              <a:ext uri="{FF2B5EF4-FFF2-40B4-BE49-F238E27FC236}">
                <a16:creationId xmlns:a16="http://schemas.microsoft.com/office/drawing/2014/main" id="{7F2D3BF4-5FA6-494C-A954-D6AADA704369}"/>
              </a:ext>
            </a:extLst>
          </p:cNvPr>
          <p:cNvSpPr/>
          <p:nvPr/>
        </p:nvSpPr>
        <p:spPr>
          <a:xfrm rot="5400000">
            <a:off x="5378463" y="2200607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429;p57">
            <a:extLst>
              <a:ext uri="{FF2B5EF4-FFF2-40B4-BE49-F238E27FC236}">
                <a16:creationId xmlns:a16="http://schemas.microsoft.com/office/drawing/2014/main" id="{1E2F1877-2B41-4907-AEE9-F87DB9B85F19}"/>
              </a:ext>
            </a:extLst>
          </p:cNvPr>
          <p:cNvSpPr/>
          <p:nvPr/>
        </p:nvSpPr>
        <p:spPr>
          <a:xfrm rot="5400000">
            <a:off x="520800" y="2200607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Google Shape;430;p57">
            <a:extLst>
              <a:ext uri="{FF2B5EF4-FFF2-40B4-BE49-F238E27FC236}">
                <a16:creationId xmlns:a16="http://schemas.microsoft.com/office/drawing/2014/main" id="{14CB1688-8227-4F7E-80B6-52C87FE4DFEE}"/>
              </a:ext>
            </a:extLst>
          </p:cNvPr>
          <p:cNvCxnSpPr>
            <a:endCxn id="20" idx="0"/>
          </p:cNvCxnSpPr>
          <p:nvPr/>
        </p:nvCxnSpPr>
        <p:spPr>
          <a:xfrm>
            <a:off x="3823263" y="1839982"/>
            <a:ext cx="0" cy="13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0" name="Google Shape;431;p57">
            <a:extLst>
              <a:ext uri="{FF2B5EF4-FFF2-40B4-BE49-F238E27FC236}">
                <a16:creationId xmlns:a16="http://schemas.microsoft.com/office/drawing/2014/main" id="{0329A12A-3682-4A42-859A-7F2A070213E5}"/>
              </a:ext>
            </a:extLst>
          </p:cNvPr>
          <p:cNvSpPr txBox="1">
            <a:spLocks/>
          </p:cNvSpPr>
          <p:nvPr/>
        </p:nvSpPr>
        <p:spPr>
          <a:xfrm>
            <a:off x="2943513" y="3235582"/>
            <a:ext cx="1759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ctr">
              <a:lnSpc>
                <a:spcPct val="85000"/>
              </a:lnSpc>
              <a:buSzPts val="1100"/>
            </a:pPr>
            <a:r>
              <a:rPr lang="ru-RU" sz="14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Принятие решения </a:t>
            </a:r>
            <a:br>
              <a:rPr lang="ru-RU" sz="14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4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 старте работ</a:t>
            </a:r>
          </a:p>
        </p:txBody>
      </p:sp>
    </p:spTree>
    <p:extLst>
      <p:ext uri="{BB962C8B-B14F-4D97-AF65-F5344CB8AC3E}">
        <p14:creationId xmlns:p14="http://schemas.microsoft.com/office/powerpoint/2010/main" val="175851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Рутина </a:t>
            </a:r>
            <a:r>
              <a:rPr lang="en-US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PM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21" name="Google Shape;438;p58">
            <a:extLst>
              <a:ext uri="{FF2B5EF4-FFF2-40B4-BE49-F238E27FC236}">
                <a16:creationId xmlns:a16="http://schemas.microsoft.com/office/drawing/2014/main" id="{3A3AEEE6-8481-4591-9CB4-7A15BB6DDCBB}"/>
              </a:ext>
            </a:extLst>
          </p:cNvPr>
          <p:cNvSpPr/>
          <p:nvPr/>
        </p:nvSpPr>
        <p:spPr>
          <a:xfrm>
            <a:off x="611913" y="2002300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Инициация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" name="Google Shape;439;p58">
            <a:extLst>
              <a:ext uri="{FF2B5EF4-FFF2-40B4-BE49-F238E27FC236}">
                <a16:creationId xmlns:a16="http://schemas.microsoft.com/office/drawing/2014/main" id="{546DD7AE-5B3E-4AC7-A760-156A76ABB17B}"/>
              </a:ext>
            </a:extLst>
          </p:cNvPr>
          <p:cNvSpPr/>
          <p:nvPr/>
        </p:nvSpPr>
        <p:spPr>
          <a:xfrm>
            <a:off x="2251039" y="2002300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Планирование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" name="Google Shape;440;p58">
            <a:extLst>
              <a:ext uri="{FF2B5EF4-FFF2-40B4-BE49-F238E27FC236}">
                <a16:creationId xmlns:a16="http://schemas.microsoft.com/office/drawing/2014/main" id="{9C705DCB-413E-41D6-9044-83C4DA4BBE91}"/>
              </a:ext>
            </a:extLst>
          </p:cNvPr>
          <p:cNvSpPr/>
          <p:nvPr/>
        </p:nvSpPr>
        <p:spPr>
          <a:xfrm>
            <a:off x="7168415" y="2002300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Завершение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4" name="Google Shape;441;p58">
            <a:extLst>
              <a:ext uri="{FF2B5EF4-FFF2-40B4-BE49-F238E27FC236}">
                <a16:creationId xmlns:a16="http://schemas.microsoft.com/office/drawing/2014/main" id="{13A01970-86DE-481F-BCD4-330EBFBDD3EA}"/>
              </a:ext>
            </a:extLst>
          </p:cNvPr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570138" y="1630925"/>
            <a:ext cx="8221627" cy="188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443;p58">
            <a:extLst>
              <a:ext uri="{FF2B5EF4-FFF2-40B4-BE49-F238E27FC236}">
                <a16:creationId xmlns:a16="http://schemas.microsoft.com/office/drawing/2014/main" id="{42DAEC2F-B151-400D-A81B-87260FACFFE7}"/>
              </a:ext>
            </a:extLst>
          </p:cNvPr>
          <p:cNvSpPr/>
          <p:nvPr/>
        </p:nvSpPr>
        <p:spPr>
          <a:xfrm rot="5400000">
            <a:off x="2100213" y="2202325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444;p58">
            <a:extLst>
              <a:ext uri="{FF2B5EF4-FFF2-40B4-BE49-F238E27FC236}">
                <a16:creationId xmlns:a16="http://schemas.microsoft.com/office/drawing/2014/main" id="{E14E70E5-2B4D-4A7A-B5F9-8DA9C338801C}"/>
              </a:ext>
            </a:extLst>
          </p:cNvPr>
          <p:cNvSpPr/>
          <p:nvPr/>
        </p:nvSpPr>
        <p:spPr>
          <a:xfrm rot="5400000">
            <a:off x="7017588" y="2202325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45;p58">
            <a:extLst>
              <a:ext uri="{FF2B5EF4-FFF2-40B4-BE49-F238E27FC236}">
                <a16:creationId xmlns:a16="http://schemas.microsoft.com/office/drawing/2014/main" id="{7C36EAF0-DEB0-434C-A7A6-D1D7D5486E8E}"/>
              </a:ext>
            </a:extLst>
          </p:cNvPr>
          <p:cNvSpPr/>
          <p:nvPr/>
        </p:nvSpPr>
        <p:spPr>
          <a:xfrm>
            <a:off x="3890164" y="2002300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" name="Google Shape;446;p58">
            <a:extLst>
              <a:ext uri="{FF2B5EF4-FFF2-40B4-BE49-F238E27FC236}">
                <a16:creationId xmlns:a16="http://schemas.microsoft.com/office/drawing/2014/main" id="{076B3F99-6795-481D-9B9D-DD1C5F6066BC}"/>
              </a:ext>
            </a:extLst>
          </p:cNvPr>
          <p:cNvSpPr/>
          <p:nvPr/>
        </p:nvSpPr>
        <p:spPr>
          <a:xfrm>
            <a:off x="5529290" y="2002300"/>
            <a:ext cx="1507500" cy="646500"/>
          </a:xfrm>
          <a:prstGeom prst="roundRect">
            <a:avLst>
              <a:gd name="adj" fmla="val 16667"/>
            </a:avLst>
          </a:prstGeom>
          <a:solidFill>
            <a:srgbClr val="B5A6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Мониторинг </a:t>
            </a:r>
            <a:b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"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контроль</a:t>
            </a:r>
            <a:endParaRPr sz="14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" name="Google Shape;447;p58">
            <a:extLst>
              <a:ext uri="{FF2B5EF4-FFF2-40B4-BE49-F238E27FC236}">
                <a16:creationId xmlns:a16="http://schemas.microsoft.com/office/drawing/2014/main" id="{01211B6D-2E5E-4368-8F7B-EF412226E4CE}"/>
              </a:ext>
            </a:extLst>
          </p:cNvPr>
          <p:cNvSpPr/>
          <p:nvPr/>
        </p:nvSpPr>
        <p:spPr>
          <a:xfrm rot="5400000">
            <a:off x="3739338" y="2202325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448;p58">
            <a:extLst>
              <a:ext uri="{FF2B5EF4-FFF2-40B4-BE49-F238E27FC236}">
                <a16:creationId xmlns:a16="http://schemas.microsoft.com/office/drawing/2014/main" id="{92FC0B04-D8C3-42AC-A12D-B2EED5EB33B6}"/>
              </a:ext>
            </a:extLst>
          </p:cNvPr>
          <p:cNvSpPr/>
          <p:nvPr/>
        </p:nvSpPr>
        <p:spPr>
          <a:xfrm rot="5400000">
            <a:off x="5378463" y="2202325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449;p58">
            <a:extLst>
              <a:ext uri="{FF2B5EF4-FFF2-40B4-BE49-F238E27FC236}">
                <a16:creationId xmlns:a16="http://schemas.microsoft.com/office/drawing/2014/main" id="{2ABCCA6A-B50B-43D0-85DC-83DE96E63520}"/>
              </a:ext>
            </a:extLst>
          </p:cNvPr>
          <p:cNvSpPr/>
          <p:nvPr/>
        </p:nvSpPr>
        <p:spPr>
          <a:xfrm rot="-5400000">
            <a:off x="5381113" y="272925"/>
            <a:ext cx="140700" cy="31242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450;p58">
            <a:extLst>
              <a:ext uri="{FF2B5EF4-FFF2-40B4-BE49-F238E27FC236}">
                <a16:creationId xmlns:a16="http://schemas.microsoft.com/office/drawing/2014/main" id="{96D79DBF-3EA5-40F8-9EFC-D0BD6ABDCD24}"/>
              </a:ext>
            </a:extLst>
          </p:cNvPr>
          <p:cNvSpPr txBox="1">
            <a:spLocks/>
          </p:cNvSpPr>
          <p:nvPr/>
        </p:nvSpPr>
        <p:spPr>
          <a:xfrm>
            <a:off x="4571713" y="1397388"/>
            <a:ext cx="1759500" cy="240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ctr">
              <a:lnSpc>
                <a:spcPct val="85000"/>
              </a:lnSpc>
              <a:buSzPts val="1100"/>
            </a:pPr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IBM Plex Sans"/>
                <a:ea typeface="IBM Plex Sans"/>
                <a:cs typeface="IBM Plex Sans"/>
                <a:sym typeface="IBM Plex Sans"/>
              </a:rPr>
              <a:t>Рутина</a:t>
            </a:r>
          </a:p>
        </p:txBody>
      </p:sp>
      <p:sp>
        <p:nvSpPr>
          <p:cNvPr id="33" name="Google Shape;451;p58">
            <a:extLst>
              <a:ext uri="{FF2B5EF4-FFF2-40B4-BE49-F238E27FC236}">
                <a16:creationId xmlns:a16="http://schemas.microsoft.com/office/drawing/2014/main" id="{E1BE706A-C11B-48E4-90E7-35E7ECE22B75}"/>
              </a:ext>
            </a:extLst>
          </p:cNvPr>
          <p:cNvSpPr/>
          <p:nvPr/>
        </p:nvSpPr>
        <p:spPr>
          <a:xfrm rot="5400000">
            <a:off x="520800" y="2202325"/>
            <a:ext cx="285000" cy="246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452;p58">
            <a:extLst>
              <a:ext uri="{FF2B5EF4-FFF2-40B4-BE49-F238E27FC236}">
                <a16:creationId xmlns:a16="http://schemas.microsoft.com/office/drawing/2014/main" id="{5064FEA9-9CBE-4359-B7C8-4C3ED3CDE789}"/>
              </a:ext>
            </a:extLst>
          </p:cNvPr>
          <p:cNvCxnSpPr>
            <a:endCxn id="35" idx="0"/>
          </p:cNvCxnSpPr>
          <p:nvPr/>
        </p:nvCxnSpPr>
        <p:spPr>
          <a:xfrm>
            <a:off x="3823263" y="1841700"/>
            <a:ext cx="0" cy="139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5" name="Google Shape;453;p58">
            <a:extLst>
              <a:ext uri="{FF2B5EF4-FFF2-40B4-BE49-F238E27FC236}">
                <a16:creationId xmlns:a16="http://schemas.microsoft.com/office/drawing/2014/main" id="{C4072FC5-E264-4E02-B9F1-998C63460844}"/>
              </a:ext>
            </a:extLst>
          </p:cNvPr>
          <p:cNvSpPr txBox="1">
            <a:spLocks/>
          </p:cNvSpPr>
          <p:nvPr/>
        </p:nvSpPr>
        <p:spPr>
          <a:xfrm>
            <a:off x="2943513" y="3237300"/>
            <a:ext cx="17595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BM Plex Sans SemiBold"/>
              <a:buNone/>
              <a:defRPr sz="18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 algn="ctr">
              <a:lnSpc>
                <a:spcPct val="85000"/>
              </a:lnSpc>
              <a:buSzPts val="1100"/>
            </a:pPr>
            <a:r>
              <a:rPr lang="ru-RU" sz="14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Принятие решения </a:t>
            </a:r>
            <a:br>
              <a:rPr lang="ru-RU" sz="14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4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 старте работ</a:t>
            </a:r>
          </a:p>
        </p:txBody>
      </p:sp>
    </p:spTree>
    <p:extLst>
      <p:ext uri="{BB962C8B-B14F-4D97-AF65-F5344CB8AC3E}">
        <p14:creationId xmlns:p14="http://schemas.microsoft.com/office/powerpoint/2010/main" val="3719708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подразумевает под собой понятие Рутина </a:t>
            </a:r>
            <a:r>
              <a:rPr lang="en-US" dirty="0"/>
              <a:t>PM</a:t>
            </a:r>
            <a:r>
              <a:rPr lang="ru-RU" dirty="0"/>
              <a:t>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79312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1940</TotalTime>
  <Words>702</Words>
  <Application>Microsoft Office PowerPoint</Application>
  <PresentationFormat>Экран (16:9)</PresentationFormat>
  <Paragraphs>160</Paragraphs>
  <Slides>26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26</vt:i4>
      </vt:variant>
    </vt:vector>
  </HeadingPairs>
  <TitlesOfParts>
    <vt:vector size="36" baseType="lpstr">
      <vt:lpstr>IBM Plex Sans</vt:lpstr>
      <vt:lpstr>Calibri</vt:lpstr>
      <vt:lpstr>IBM Plex Sans SemiBold</vt:lpstr>
      <vt:lpstr>Arial</vt:lpstr>
      <vt:lpstr>Roboto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Когда начинается рутина PM?</vt:lpstr>
      <vt:lpstr>Рутина PM</vt:lpstr>
      <vt:lpstr>Рутина PM</vt:lpstr>
      <vt:lpstr>Что подразумевает под собой понятие Рутина PM?</vt:lpstr>
      <vt:lpstr>Рутина PM включает в себя</vt:lpstr>
      <vt:lpstr>Что такое Kick-off?</vt:lpstr>
      <vt:lpstr>Kick-off</vt:lpstr>
      <vt:lpstr>Когда проводится Kick-off?</vt:lpstr>
      <vt:lpstr>Kick-off</vt:lpstr>
      <vt:lpstr>Кто присутствует на данной встрече?</vt:lpstr>
      <vt:lpstr>Кто присутствует на Kick-off встрече</vt:lpstr>
      <vt:lpstr>Зачем нужна Kick-off встреча?</vt:lpstr>
      <vt:lpstr>Зачем нужна Kick-off встреча</vt:lpstr>
      <vt:lpstr>Что делать дальше?</vt:lpstr>
      <vt:lpstr>Хватит заседать и совещаться – пора работать! </vt:lpstr>
      <vt:lpstr>Кейсы</vt:lpstr>
      <vt:lpstr>Презентация PowerPoint</vt:lpstr>
      <vt:lpstr>Презентация PowerPoint</vt:lpstr>
      <vt:lpstr>Поделитесь с нами обратной связью</vt:lpstr>
      <vt:lpstr>Давайте развивать профессионалов в ИТ-сфере вместе!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113</cp:revision>
  <dcterms:modified xsi:type="dcterms:W3CDTF">2022-05-08T13:26:33Z</dcterms:modified>
</cp:coreProperties>
</file>